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2" r:id="rId2"/>
    <p:sldId id="323" r:id="rId3"/>
    <p:sldId id="326" r:id="rId4"/>
    <p:sldId id="325" r:id="rId5"/>
    <p:sldId id="328" r:id="rId6"/>
    <p:sldId id="329" r:id="rId7"/>
    <p:sldId id="327" r:id="rId8"/>
    <p:sldId id="324" r:id="rId9"/>
    <p:sldId id="331" r:id="rId10"/>
    <p:sldId id="330" r:id="rId11"/>
    <p:sldId id="332" r:id="rId12"/>
    <p:sldId id="333" r:id="rId13"/>
    <p:sldId id="334" r:id="rId14"/>
    <p:sldId id="335" r:id="rId15"/>
    <p:sldId id="337" r:id="rId16"/>
    <p:sldId id="336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9" r:id="rId38"/>
    <p:sldId id="360" r:id="rId39"/>
    <p:sldId id="358" r:id="rId40"/>
    <p:sldId id="361" r:id="rId41"/>
    <p:sldId id="362" r:id="rId42"/>
    <p:sldId id="309" r:id="rId43"/>
    <p:sldId id="363" r:id="rId44"/>
    <p:sldId id="288" r:id="rId45"/>
    <p:sldId id="287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2294F-B3AC-4ED0-8FDF-2EDCBA6682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1B75728-1690-42A7-9118-1322667341FE}">
      <dgm:prSet/>
      <dgm:spPr/>
      <dgm:t>
        <a:bodyPr/>
        <a:lstStyle/>
        <a:p>
          <a:r>
            <a:rPr lang="pt-BR" dirty="0"/>
            <a:t>conjunto de programas que atua como intermediário entre o </a:t>
          </a:r>
          <a:r>
            <a:rPr lang="pt-BR" b="1" dirty="0"/>
            <a:t>hardware</a:t>
          </a:r>
          <a:r>
            <a:rPr lang="pt-BR" dirty="0"/>
            <a:t> (parte física do computador) e o </a:t>
          </a:r>
          <a:r>
            <a:rPr lang="pt-BR" b="1" dirty="0"/>
            <a:t>usuário</a:t>
          </a:r>
          <a:r>
            <a:rPr lang="pt-BR" dirty="0"/>
            <a:t>.</a:t>
          </a:r>
          <a:endParaRPr lang="en-US" dirty="0"/>
        </a:p>
      </dgm:t>
    </dgm:pt>
    <dgm:pt modelId="{5390E94E-7DE1-4AED-8AC8-5F1C572A1D56}" type="parTrans" cxnId="{624F6458-FF43-4CC5-976A-67429DDA34F7}">
      <dgm:prSet/>
      <dgm:spPr/>
      <dgm:t>
        <a:bodyPr/>
        <a:lstStyle/>
        <a:p>
          <a:endParaRPr lang="en-US"/>
        </a:p>
      </dgm:t>
    </dgm:pt>
    <dgm:pt modelId="{7713497A-4174-4015-85C7-4153E88C6CAA}" type="sibTrans" cxnId="{624F6458-FF43-4CC5-976A-67429DDA34F7}">
      <dgm:prSet/>
      <dgm:spPr/>
      <dgm:t>
        <a:bodyPr/>
        <a:lstStyle/>
        <a:p>
          <a:endParaRPr lang="en-US"/>
        </a:p>
      </dgm:t>
    </dgm:pt>
    <dgm:pt modelId="{55B7EC7D-36E7-4C0A-8118-AFBDBC115BBD}">
      <dgm:prSet/>
      <dgm:spPr/>
      <dgm:t>
        <a:bodyPr/>
        <a:lstStyle/>
        <a:p>
          <a:r>
            <a:rPr lang="pt-BR"/>
            <a:t>Organiza e controla os recursos do computador, permitindo que programas sejam executados de forma eficiente e segura.</a:t>
          </a:r>
          <a:endParaRPr lang="en-US"/>
        </a:p>
      </dgm:t>
    </dgm:pt>
    <dgm:pt modelId="{CE8E775B-AB20-4DF9-91F1-E28306107683}" type="parTrans" cxnId="{FF41477C-CEB6-4607-8F54-B06BD79D9DE1}">
      <dgm:prSet/>
      <dgm:spPr/>
      <dgm:t>
        <a:bodyPr/>
        <a:lstStyle/>
        <a:p>
          <a:endParaRPr lang="en-US"/>
        </a:p>
      </dgm:t>
    </dgm:pt>
    <dgm:pt modelId="{71A5FDBF-CA9F-4D8F-836D-DA078B8113BC}" type="sibTrans" cxnId="{FF41477C-CEB6-4607-8F54-B06BD79D9DE1}">
      <dgm:prSet/>
      <dgm:spPr/>
      <dgm:t>
        <a:bodyPr/>
        <a:lstStyle/>
        <a:p>
          <a:endParaRPr lang="en-US"/>
        </a:p>
      </dgm:t>
    </dgm:pt>
    <dgm:pt modelId="{ECEC40C8-785A-468A-8D0D-E100A030F71F}">
      <dgm:prSet/>
      <dgm:spPr/>
      <dgm:t>
        <a:bodyPr/>
        <a:lstStyle/>
        <a:p>
          <a:r>
            <a:rPr lang="pt-BR"/>
            <a:t>A gente não precisa se preocupar em administrar todos os recursos manualmente</a:t>
          </a:r>
          <a:endParaRPr lang="en-US"/>
        </a:p>
      </dgm:t>
    </dgm:pt>
    <dgm:pt modelId="{AEB7CC53-64AD-4E76-B9BD-9F20034C555F}" type="parTrans" cxnId="{1FA62F12-543E-4AC5-991D-FF2E9C809AA7}">
      <dgm:prSet/>
      <dgm:spPr/>
      <dgm:t>
        <a:bodyPr/>
        <a:lstStyle/>
        <a:p>
          <a:endParaRPr lang="en-US"/>
        </a:p>
      </dgm:t>
    </dgm:pt>
    <dgm:pt modelId="{82DC421A-98F6-4281-8226-1F479810FE7B}" type="sibTrans" cxnId="{1FA62F12-543E-4AC5-991D-FF2E9C809AA7}">
      <dgm:prSet/>
      <dgm:spPr/>
      <dgm:t>
        <a:bodyPr/>
        <a:lstStyle/>
        <a:p>
          <a:endParaRPr lang="en-US"/>
        </a:p>
      </dgm:t>
    </dgm:pt>
    <dgm:pt modelId="{39921553-4D35-4E22-89DB-1775E9915090}">
      <dgm:prSet/>
      <dgm:spPr/>
      <dgm:t>
        <a:bodyPr/>
        <a:lstStyle/>
        <a:p>
          <a:r>
            <a:rPr lang="pt-BR"/>
            <a:t>Ex.: ter que deslocar um espaço específico na memória para determinada variável.</a:t>
          </a:r>
          <a:endParaRPr lang="en-US"/>
        </a:p>
      </dgm:t>
    </dgm:pt>
    <dgm:pt modelId="{766B12D2-6B90-49A7-997A-67631CD60378}" type="parTrans" cxnId="{64356385-0DD8-466F-A077-98809071F6BD}">
      <dgm:prSet/>
      <dgm:spPr/>
      <dgm:t>
        <a:bodyPr/>
        <a:lstStyle/>
        <a:p>
          <a:endParaRPr lang="en-US"/>
        </a:p>
      </dgm:t>
    </dgm:pt>
    <dgm:pt modelId="{10D289E9-7619-4318-B3B5-7EE4CFDE5210}" type="sibTrans" cxnId="{64356385-0DD8-466F-A077-98809071F6BD}">
      <dgm:prSet/>
      <dgm:spPr/>
      <dgm:t>
        <a:bodyPr/>
        <a:lstStyle/>
        <a:p>
          <a:endParaRPr lang="en-US"/>
        </a:p>
      </dgm:t>
    </dgm:pt>
    <dgm:pt modelId="{68C04D37-5A3B-489B-B684-233C21374863}" type="pres">
      <dgm:prSet presAssocID="{BDC2294F-B3AC-4ED0-8FDF-2EDCBA668231}" presName="root" presStyleCnt="0">
        <dgm:presLayoutVars>
          <dgm:dir/>
          <dgm:resizeHandles val="exact"/>
        </dgm:presLayoutVars>
      </dgm:prSet>
      <dgm:spPr/>
    </dgm:pt>
    <dgm:pt modelId="{81088404-6B36-445A-A7FE-2BB6D85FF4D8}" type="pres">
      <dgm:prSet presAssocID="{E1B75728-1690-42A7-9118-1322667341FE}" presName="compNode" presStyleCnt="0"/>
      <dgm:spPr/>
    </dgm:pt>
    <dgm:pt modelId="{F78D6BEA-59C0-4D14-84C2-719A1A8FF3FA}" type="pres">
      <dgm:prSet presAssocID="{E1B75728-1690-42A7-9118-1322667341FE}" presName="bgRect" presStyleLbl="bgShp" presStyleIdx="0" presStyleCnt="4"/>
      <dgm:spPr/>
    </dgm:pt>
    <dgm:pt modelId="{57641838-F64C-4947-8202-6498425D4540}" type="pres">
      <dgm:prSet presAssocID="{E1B75728-1690-42A7-9118-1322667341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66751523-A4A5-42C3-94C8-C82BD7D34C32}" type="pres">
      <dgm:prSet presAssocID="{E1B75728-1690-42A7-9118-1322667341FE}" presName="spaceRect" presStyleCnt="0"/>
      <dgm:spPr/>
    </dgm:pt>
    <dgm:pt modelId="{D0AED277-B048-4B62-85A5-E230A6A08D8F}" type="pres">
      <dgm:prSet presAssocID="{E1B75728-1690-42A7-9118-1322667341FE}" presName="parTx" presStyleLbl="revTx" presStyleIdx="0" presStyleCnt="4">
        <dgm:presLayoutVars>
          <dgm:chMax val="0"/>
          <dgm:chPref val="0"/>
        </dgm:presLayoutVars>
      </dgm:prSet>
      <dgm:spPr/>
    </dgm:pt>
    <dgm:pt modelId="{8B2215B0-B563-4247-9ADA-461E3C5C1D92}" type="pres">
      <dgm:prSet presAssocID="{7713497A-4174-4015-85C7-4153E88C6CAA}" presName="sibTrans" presStyleCnt="0"/>
      <dgm:spPr/>
    </dgm:pt>
    <dgm:pt modelId="{CED14CDC-7982-4A7A-95BE-C17965D79160}" type="pres">
      <dgm:prSet presAssocID="{55B7EC7D-36E7-4C0A-8118-AFBDBC115BBD}" presName="compNode" presStyleCnt="0"/>
      <dgm:spPr/>
    </dgm:pt>
    <dgm:pt modelId="{C1B40B14-0688-45CF-9327-35064416B1C5}" type="pres">
      <dgm:prSet presAssocID="{55B7EC7D-36E7-4C0A-8118-AFBDBC115BBD}" presName="bgRect" presStyleLbl="bgShp" presStyleIdx="1" presStyleCnt="4"/>
      <dgm:spPr/>
    </dgm:pt>
    <dgm:pt modelId="{54BB4752-85E5-4296-83F3-1AF3B9DC6694}" type="pres">
      <dgm:prSet presAssocID="{55B7EC7D-36E7-4C0A-8118-AFBDBC115B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AC5263F7-DF81-4A39-8CC1-74812AED8B95}" type="pres">
      <dgm:prSet presAssocID="{55B7EC7D-36E7-4C0A-8118-AFBDBC115BBD}" presName="spaceRect" presStyleCnt="0"/>
      <dgm:spPr/>
    </dgm:pt>
    <dgm:pt modelId="{087A2BD1-DE23-4AFC-9AA5-D63100EF5620}" type="pres">
      <dgm:prSet presAssocID="{55B7EC7D-36E7-4C0A-8118-AFBDBC115BBD}" presName="parTx" presStyleLbl="revTx" presStyleIdx="1" presStyleCnt="4">
        <dgm:presLayoutVars>
          <dgm:chMax val="0"/>
          <dgm:chPref val="0"/>
        </dgm:presLayoutVars>
      </dgm:prSet>
      <dgm:spPr/>
    </dgm:pt>
    <dgm:pt modelId="{9B6EE6D2-D12A-4EF0-939D-20571B713755}" type="pres">
      <dgm:prSet presAssocID="{71A5FDBF-CA9F-4D8F-836D-DA078B8113BC}" presName="sibTrans" presStyleCnt="0"/>
      <dgm:spPr/>
    </dgm:pt>
    <dgm:pt modelId="{47482E5A-F149-4492-AE04-D1DCB774D047}" type="pres">
      <dgm:prSet presAssocID="{ECEC40C8-785A-468A-8D0D-E100A030F71F}" presName="compNode" presStyleCnt="0"/>
      <dgm:spPr/>
    </dgm:pt>
    <dgm:pt modelId="{6257A085-FE15-46EC-AA57-28E8DB271EC2}" type="pres">
      <dgm:prSet presAssocID="{ECEC40C8-785A-468A-8D0D-E100A030F71F}" presName="bgRect" presStyleLbl="bgShp" presStyleIdx="2" presStyleCnt="4"/>
      <dgm:spPr/>
    </dgm:pt>
    <dgm:pt modelId="{CAF7C9A3-2324-4860-811E-9981EA7E8622}" type="pres">
      <dgm:prSet presAssocID="{ECEC40C8-785A-468A-8D0D-E100A030F7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FB265B56-3A65-4101-AB33-94FF0FBDB52C}" type="pres">
      <dgm:prSet presAssocID="{ECEC40C8-785A-468A-8D0D-E100A030F71F}" presName="spaceRect" presStyleCnt="0"/>
      <dgm:spPr/>
    </dgm:pt>
    <dgm:pt modelId="{282F8B48-413D-4F68-B51C-2D63C1A41F81}" type="pres">
      <dgm:prSet presAssocID="{ECEC40C8-785A-468A-8D0D-E100A030F71F}" presName="parTx" presStyleLbl="revTx" presStyleIdx="2" presStyleCnt="4">
        <dgm:presLayoutVars>
          <dgm:chMax val="0"/>
          <dgm:chPref val="0"/>
        </dgm:presLayoutVars>
      </dgm:prSet>
      <dgm:spPr/>
    </dgm:pt>
    <dgm:pt modelId="{215A5ABD-4EAB-415C-B9F2-30322CEACD04}" type="pres">
      <dgm:prSet presAssocID="{82DC421A-98F6-4281-8226-1F479810FE7B}" presName="sibTrans" presStyleCnt="0"/>
      <dgm:spPr/>
    </dgm:pt>
    <dgm:pt modelId="{8E0EEDD1-1AD3-4166-BB8C-D772CCD0D865}" type="pres">
      <dgm:prSet presAssocID="{39921553-4D35-4E22-89DB-1775E9915090}" presName="compNode" presStyleCnt="0"/>
      <dgm:spPr/>
    </dgm:pt>
    <dgm:pt modelId="{47C66118-B9CD-45C3-A540-521A021F5C64}" type="pres">
      <dgm:prSet presAssocID="{39921553-4D35-4E22-89DB-1775E9915090}" presName="bgRect" presStyleLbl="bgShp" presStyleIdx="3" presStyleCnt="4"/>
      <dgm:spPr/>
    </dgm:pt>
    <dgm:pt modelId="{3D811B12-21AB-40CF-A4CD-642681560C9B}" type="pres">
      <dgm:prSet presAssocID="{39921553-4D35-4E22-89DB-1775E99150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5513D343-BFDF-4DC9-85F0-F85FE3CD7B65}" type="pres">
      <dgm:prSet presAssocID="{39921553-4D35-4E22-89DB-1775E9915090}" presName="spaceRect" presStyleCnt="0"/>
      <dgm:spPr/>
    </dgm:pt>
    <dgm:pt modelId="{63DB86C7-F21F-4BA7-BEA0-3E223CB6452A}" type="pres">
      <dgm:prSet presAssocID="{39921553-4D35-4E22-89DB-1775E99150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FA62F12-543E-4AC5-991D-FF2E9C809AA7}" srcId="{BDC2294F-B3AC-4ED0-8FDF-2EDCBA668231}" destId="{ECEC40C8-785A-468A-8D0D-E100A030F71F}" srcOrd="2" destOrd="0" parTransId="{AEB7CC53-64AD-4E76-B9BD-9F20034C555F}" sibTransId="{82DC421A-98F6-4281-8226-1F479810FE7B}"/>
    <dgm:cxn modelId="{14618755-0AB1-47CB-8D0C-946AA7665B91}" type="presOf" srcId="{E1B75728-1690-42A7-9118-1322667341FE}" destId="{D0AED277-B048-4B62-85A5-E230A6A08D8F}" srcOrd="0" destOrd="0" presId="urn:microsoft.com/office/officeart/2018/2/layout/IconVerticalSolidList"/>
    <dgm:cxn modelId="{624F6458-FF43-4CC5-976A-67429DDA34F7}" srcId="{BDC2294F-B3AC-4ED0-8FDF-2EDCBA668231}" destId="{E1B75728-1690-42A7-9118-1322667341FE}" srcOrd="0" destOrd="0" parTransId="{5390E94E-7DE1-4AED-8AC8-5F1C572A1D56}" sibTransId="{7713497A-4174-4015-85C7-4153E88C6CAA}"/>
    <dgm:cxn modelId="{FF41477C-CEB6-4607-8F54-B06BD79D9DE1}" srcId="{BDC2294F-B3AC-4ED0-8FDF-2EDCBA668231}" destId="{55B7EC7D-36E7-4C0A-8118-AFBDBC115BBD}" srcOrd="1" destOrd="0" parTransId="{CE8E775B-AB20-4DF9-91F1-E28306107683}" sibTransId="{71A5FDBF-CA9F-4D8F-836D-DA078B8113BC}"/>
    <dgm:cxn modelId="{64356385-0DD8-466F-A077-98809071F6BD}" srcId="{BDC2294F-B3AC-4ED0-8FDF-2EDCBA668231}" destId="{39921553-4D35-4E22-89DB-1775E9915090}" srcOrd="3" destOrd="0" parTransId="{766B12D2-6B90-49A7-997A-67631CD60378}" sibTransId="{10D289E9-7619-4318-B3B5-7EE4CFDE5210}"/>
    <dgm:cxn modelId="{5184119E-8717-47BC-B895-D300054A6698}" type="presOf" srcId="{55B7EC7D-36E7-4C0A-8118-AFBDBC115BBD}" destId="{087A2BD1-DE23-4AFC-9AA5-D63100EF5620}" srcOrd="0" destOrd="0" presId="urn:microsoft.com/office/officeart/2018/2/layout/IconVerticalSolidList"/>
    <dgm:cxn modelId="{5A879EA5-2817-46B9-83AE-52E4C5999062}" type="presOf" srcId="{ECEC40C8-785A-468A-8D0D-E100A030F71F}" destId="{282F8B48-413D-4F68-B51C-2D63C1A41F81}" srcOrd="0" destOrd="0" presId="urn:microsoft.com/office/officeart/2018/2/layout/IconVerticalSolidList"/>
    <dgm:cxn modelId="{A64E44D3-E129-499E-825B-1D427FE87D9E}" type="presOf" srcId="{BDC2294F-B3AC-4ED0-8FDF-2EDCBA668231}" destId="{68C04D37-5A3B-489B-B684-233C21374863}" srcOrd="0" destOrd="0" presId="urn:microsoft.com/office/officeart/2018/2/layout/IconVerticalSolidList"/>
    <dgm:cxn modelId="{01B6B8F0-8053-411D-8B0F-CE1FF93EE8C2}" type="presOf" srcId="{39921553-4D35-4E22-89DB-1775E9915090}" destId="{63DB86C7-F21F-4BA7-BEA0-3E223CB6452A}" srcOrd="0" destOrd="0" presId="urn:microsoft.com/office/officeart/2018/2/layout/IconVerticalSolidList"/>
    <dgm:cxn modelId="{35CC8EC9-AE4D-4C30-8C8B-3F6054F96530}" type="presParOf" srcId="{68C04D37-5A3B-489B-B684-233C21374863}" destId="{81088404-6B36-445A-A7FE-2BB6D85FF4D8}" srcOrd="0" destOrd="0" presId="urn:microsoft.com/office/officeart/2018/2/layout/IconVerticalSolidList"/>
    <dgm:cxn modelId="{050B318E-44B8-474D-8B94-4DEB8F09AA12}" type="presParOf" srcId="{81088404-6B36-445A-A7FE-2BB6D85FF4D8}" destId="{F78D6BEA-59C0-4D14-84C2-719A1A8FF3FA}" srcOrd="0" destOrd="0" presId="urn:microsoft.com/office/officeart/2018/2/layout/IconVerticalSolidList"/>
    <dgm:cxn modelId="{89BA97AF-5F6F-47F0-9C02-6C93A63711A6}" type="presParOf" srcId="{81088404-6B36-445A-A7FE-2BB6D85FF4D8}" destId="{57641838-F64C-4947-8202-6498425D4540}" srcOrd="1" destOrd="0" presId="urn:microsoft.com/office/officeart/2018/2/layout/IconVerticalSolidList"/>
    <dgm:cxn modelId="{DF07F6E3-909C-497A-9C9F-46F5A711E851}" type="presParOf" srcId="{81088404-6B36-445A-A7FE-2BB6D85FF4D8}" destId="{66751523-A4A5-42C3-94C8-C82BD7D34C32}" srcOrd="2" destOrd="0" presId="urn:microsoft.com/office/officeart/2018/2/layout/IconVerticalSolidList"/>
    <dgm:cxn modelId="{CEF07C87-607B-4CE1-989A-1795F4176CD9}" type="presParOf" srcId="{81088404-6B36-445A-A7FE-2BB6D85FF4D8}" destId="{D0AED277-B048-4B62-85A5-E230A6A08D8F}" srcOrd="3" destOrd="0" presId="urn:microsoft.com/office/officeart/2018/2/layout/IconVerticalSolidList"/>
    <dgm:cxn modelId="{211EDC5D-0E66-4E25-BB4F-210F7214F783}" type="presParOf" srcId="{68C04D37-5A3B-489B-B684-233C21374863}" destId="{8B2215B0-B563-4247-9ADA-461E3C5C1D92}" srcOrd="1" destOrd="0" presId="urn:microsoft.com/office/officeart/2018/2/layout/IconVerticalSolidList"/>
    <dgm:cxn modelId="{C5AE856C-C01B-40E7-B45D-47D74664122B}" type="presParOf" srcId="{68C04D37-5A3B-489B-B684-233C21374863}" destId="{CED14CDC-7982-4A7A-95BE-C17965D79160}" srcOrd="2" destOrd="0" presId="urn:microsoft.com/office/officeart/2018/2/layout/IconVerticalSolidList"/>
    <dgm:cxn modelId="{BB1B08C8-E2F1-4D53-A992-B90907B90B9D}" type="presParOf" srcId="{CED14CDC-7982-4A7A-95BE-C17965D79160}" destId="{C1B40B14-0688-45CF-9327-35064416B1C5}" srcOrd="0" destOrd="0" presId="urn:microsoft.com/office/officeart/2018/2/layout/IconVerticalSolidList"/>
    <dgm:cxn modelId="{A7377A3C-45D0-4E2E-B5A0-0E492DBEFD51}" type="presParOf" srcId="{CED14CDC-7982-4A7A-95BE-C17965D79160}" destId="{54BB4752-85E5-4296-83F3-1AF3B9DC6694}" srcOrd="1" destOrd="0" presId="urn:microsoft.com/office/officeart/2018/2/layout/IconVerticalSolidList"/>
    <dgm:cxn modelId="{DD173AB9-384A-4251-A8CD-D312719FBAF4}" type="presParOf" srcId="{CED14CDC-7982-4A7A-95BE-C17965D79160}" destId="{AC5263F7-DF81-4A39-8CC1-74812AED8B95}" srcOrd="2" destOrd="0" presId="urn:microsoft.com/office/officeart/2018/2/layout/IconVerticalSolidList"/>
    <dgm:cxn modelId="{5EEAA5E9-B348-415E-960F-D6D434F0C0C4}" type="presParOf" srcId="{CED14CDC-7982-4A7A-95BE-C17965D79160}" destId="{087A2BD1-DE23-4AFC-9AA5-D63100EF5620}" srcOrd="3" destOrd="0" presId="urn:microsoft.com/office/officeart/2018/2/layout/IconVerticalSolidList"/>
    <dgm:cxn modelId="{1A81AEAF-8450-4091-92BB-A09A537EF263}" type="presParOf" srcId="{68C04D37-5A3B-489B-B684-233C21374863}" destId="{9B6EE6D2-D12A-4EF0-939D-20571B713755}" srcOrd="3" destOrd="0" presId="urn:microsoft.com/office/officeart/2018/2/layout/IconVerticalSolidList"/>
    <dgm:cxn modelId="{AA1267C3-1BA9-48F1-A77D-16D997294D50}" type="presParOf" srcId="{68C04D37-5A3B-489B-B684-233C21374863}" destId="{47482E5A-F149-4492-AE04-D1DCB774D047}" srcOrd="4" destOrd="0" presId="urn:microsoft.com/office/officeart/2018/2/layout/IconVerticalSolidList"/>
    <dgm:cxn modelId="{7277664F-82BD-4E2F-8B30-7D7031BE90D5}" type="presParOf" srcId="{47482E5A-F149-4492-AE04-D1DCB774D047}" destId="{6257A085-FE15-46EC-AA57-28E8DB271EC2}" srcOrd="0" destOrd="0" presId="urn:microsoft.com/office/officeart/2018/2/layout/IconVerticalSolidList"/>
    <dgm:cxn modelId="{51D897AD-4015-4B38-89CB-30CF7F9C1E37}" type="presParOf" srcId="{47482E5A-F149-4492-AE04-D1DCB774D047}" destId="{CAF7C9A3-2324-4860-811E-9981EA7E8622}" srcOrd="1" destOrd="0" presId="urn:microsoft.com/office/officeart/2018/2/layout/IconVerticalSolidList"/>
    <dgm:cxn modelId="{279209BA-61D0-4F48-97AD-6DF8F00444D5}" type="presParOf" srcId="{47482E5A-F149-4492-AE04-D1DCB774D047}" destId="{FB265B56-3A65-4101-AB33-94FF0FBDB52C}" srcOrd="2" destOrd="0" presId="urn:microsoft.com/office/officeart/2018/2/layout/IconVerticalSolidList"/>
    <dgm:cxn modelId="{570F8698-B23A-4CCC-A850-F7CD54BE8229}" type="presParOf" srcId="{47482E5A-F149-4492-AE04-D1DCB774D047}" destId="{282F8B48-413D-4F68-B51C-2D63C1A41F81}" srcOrd="3" destOrd="0" presId="urn:microsoft.com/office/officeart/2018/2/layout/IconVerticalSolidList"/>
    <dgm:cxn modelId="{20CD95A5-239B-44CE-9475-69C95621118A}" type="presParOf" srcId="{68C04D37-5A3B-489B-B684-233C21374863}" destId="{215A5ABD-4EAB-415C-B9F2-30322CEACD04}" srcOrd="5" destOrd="0" presId="urn:microsoft.com/office/officeart/2018/2/layout/IconVerticalSolidList"/>
    <dgm:cxn modelId="{2F3C153B-9775-4E4F-AA80-69675FB14FFC}" type="presParOf" srcId="{68C04D37-5A3B-489B-B684-233C21374863}" destId="{8E0EEDD1-1AD3-4166-BB8C-D772CCD0D865}" srcOrd="6" destOrd="0" presId="urn:microsoft.com/office/officeart/2018/2/layout/IconVerticalSolidList"/>
    <dgm:cxn modelId="{6688384E-DCC9-4739-9B56-2111CBD98DF3}" type="presParOf" srcId="{8E0EEDD1-1AD3-4166-BB8C-D772CCD0D865}" destId="{47C66118-B9CD-45C3-A540-521A021F5C64}" srcOrd="0" destOrd="0" presId="urn:microsoft.com/office/officeart/2018/2/layout/IconVerticalSolidList"/>
    <dgm:cxn modelId="{5EC911A0-7E01-4C09-A860-18094D755E90}" type="presParOf" srcId="{8E0EEDD1-1AD3-4166-BB8C-D772CCD0D865}" destId="{3D811B12-21AB-40CF-A4CD-642681560C9B}" srcOrd="1" destOrd="0" presId="urn:microsoft.com/office/officeart/2018/2/layout/IconVerticalSolidList"/>
    <dgm:cxn modelId="{46A205DC-4581-4BA7-B3B9-440913E28AF9}" type="presParOf" srcId="{8E0EEDD1-1AD3-4166-BB8C-D772CCD0D865}" destId="{5513D343-BFDF-4DC9-85F0-F85FE3CD7B65}" srcOrd="2" destOrd="0" presId="urn:microsoft.com/office/officeart/2018/2/layout/IconVerticalSolidList"/>
    <dgm:cxn modelId="{73B71E3D-7814-4AE8-BD19-1890F986EB62}" type="presParOf" srcId="{8E0EEDD1-1AD3-4166-BB8C-D772CCD0D865}" destId="{63DB86C7-F21F-4BA7-BEA0-3E223CB64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D6BEA-59C0-4D14-84C2-719A1A8FF3FA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41838-F64C-4947-8202-6498425D4540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ED277-B048-4B62-85A5-E230A6A08D8F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conjunto de programas que atua como intermediário entre o </a:t>
          </a:r>
          <a:r>
            <a:rPr lang="pt-BR" sz="2200" b="1" kern="1200" dirty="0"/>
            <a:t>hardware</a:t>
          </a:r>
          <a:r>
            <a:rPr lang="pt-BR" sz="2200" kern="1200" dirty="0"/>
            <a:t> (parte física do computador) e o </a:t>
          </a:r>
          <a:r>
            <a:rPr lang="pt-BR" sz="2200" b="1" kern="1200" dirty="0"/>
            <a:t>usuário</a:t>
          </a:r>
          <a:r>
            <a:rPr lang="pt-BR" sz="2200" kern="1200" dirty="0"/>
            <a:t>.</a:t>
          </a:r>
          <a:endParaRPr lang="en-US" sz="2200" kern="1200" dirty="0"/>
        </a:p>
      </dsp:txBody>
      <dsp:txXfrm>
        <a:off x="1058686" y="1808"/>
        <a:ext cx="9456913" cy="916611"/>
      </dsp:txXfrm>
    </dsp:sp>
    <dsp:sp modelId="{C1B40B14-0688-45CF-9327-35064416B1C5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B4752-85E5-4296-83F3-1AF3B9DC6694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A2BD1-DE23-4AFC-9AA5-D63100EF5620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Organiza e controla os recursos do computador, permitindo que programas sejam executados de forma eficiente e segura.</a:t>
          </a:r>
          <a:endParaRPr lang="en-US" sz="2200" kern="1200"/>
        </a:p>
      </dsp:txBody>
      <dsp:txXfrm>
        <a:off x="1058686" y="1147573"/>
        <a:ext cx="9456913" cy="916611"/>
      </dsp:txXfrm>
    </dsp:sp>
    <dsp:sp modelId="{6257A085-FE15-46EC-AA57-28E8DB271EC2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7C9A3-2324-4860-811E-9981EA7E8622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F8B48-413D-4F68-B51C-2D63C1A41F81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 gente não precisa se preocupar em administrar todos os recursos manualmente</a:t>
          </a:r>
          <a:endParaRPr lang="en-US" sz="2200" kern="1200"/>
        </a:p>
      </dsp:txBody>
      <dsp:txXfrm>
        <a:off x="1058686" y="2293338"/>
        <a:ext cx="9456913" cy="916611"/>
      </dsp:txXfrm>
    </dsp:sp>
    <dsp:sp modelId="{47C66118-B9CD-45C3-A540-521A021F5C64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11B12-21AB-40CF-A4CD-642681560C9B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B86C7-F21F-4BA7-BEA0-3E223CB6452A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Ex.: ter que deslocar um espaço específico na memória para determinada variável.</a:t>
          </a:r>
          <a:endParaRPr lang="en-US" sz="2200" kern="1200"/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C81A9-4278-46D2-A2CF-692E85AD5FF6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488-2A6E-43E3-85A6-0B5BA7EA2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9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1324C-ABA4-A800-8D32-2F42BAAF3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5F1C3A-3415-8A4C-6672-84EAE0D6C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CA290-3247-E038-BBDF-382C030F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786CA-517B-6650-4CE4-551E4E963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96B7EA-36D3-4AD1-8010-D1609A6D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E314B-D0AC-625E-9423-5120449A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5F0715-6E54-E8C2-407F-E1A022A41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B8BD4-966B-F35E-87AE-9AFD5B68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B567E9-89F7-C17D-0CCD-F9BE84F4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F6E8A-D128-64A6-BA7E-F40C9F4F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27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19AD0B-2ED6-36D1-FA6A-A76FCE83A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C5680C-199A-F3AF-0BA3-9CC70CDDE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7CF6A8-433C-93B7-DE89-F3E38189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16AACA-1070-CC7F-4A88-EB71D18E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E26E72-01A3-7432-F52B-59A30054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0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3CB39-6520-1D46-DB29-FD45CEE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2E68D-A0C5-7389-99A3-67F08827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D1C75D-7F5C-5DB4-29BA-73FC1654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8EB2ED-0938-D1B3-D06B-4E287EF9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8B8CC0-BA36-BCAC-D6A0-E75E00CF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63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29825-646D-9568-DAE5-71BCA1CB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B966E2-4997-6336-CB6D-1187D8FCC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821042-3C4C-F109-CD7B-CC229BE5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FFFD80-A92D-672D-226D-6CBFEEBB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F5A91D-D1E7-DB96-F375-C6C6C819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55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DF1EA-EE4E-A66A-617B-292D46AC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78BAC3-5FC0-C4CF-C4A1-68DC22BF8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FC1C23-69C5-FE6C-9125-E74759942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AB14D3-51AF-7917-9CAD-7E5903A4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24141-F769-C064-6FD0-788B81CE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5C2E25-79B0-4255-3BDB-AD805F92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3D88E-88DD-88A7-CD07-FB2D7544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B2C58A-6A4A-4069-6CEB-F3AD331A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0F4E68-D946-3A3F-3030-4BD776226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69BCB6-7D7E-4A64-FD1A-9595A7771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34911F-4BA4-BC42-1688-F854BDC08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146E3A4-55CB-FC2D-C1C3-B9139B4E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A0EAED-458D-7245-A481-50AD2F27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693775-60D8-20FF-9BB0-394CD04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260B4-8DEB-D07E-7BCA-CB58C6B2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D68C5B-1CCF-4721-7FD4-74C8759C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692342-B037-47C9-633A-7835F6FF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AD4FF0-5D39-E043-F262-C2D2A015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8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E40D619-CA07-C3CD-63FB-22728996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0EF26D-C0A8-0F5C-E66E-FBF3B482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05B64D-93BD-395F-B635-7C698A0A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27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C2DE6-FC54-FC1F-1EC9-C632281F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73B40-0346-91A9-2A48-43D00299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C76197-FF28-CB47-66C1-F22F5C935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BBCA7A-3F2C-05B2-4A5B-9C4C25C7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415EBE-D92D-6D27-7DDF-7858CAE4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609FFE-ED90-FA58-12E1-388A7D9F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96B86-B578-7476-6715-2F3EDFA2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2A4B93-A8A6-EB5A-23A5-B939D05FC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0D039-ABEA-78DA-859D-550887DE6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F930D3-88BF-D78A-A0CA-C74397C7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7CB43B-58FA-DD90-5D35-C1132137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0D4CBF-8E29-D05B-82C4-AB132995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94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E2248F-5EAF-139D-5483-45FF125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096FC2-75A5-C3CA-F6A4-EACD807E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2B241A-CCA9-DC0B-2702-D9D61EA3E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FB99F7-3390-4818-B2B2-DDFBF3F362A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D04C2B-C52E-AE99-0169-61A631209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8FDB7F-C816-051C-C0FD-81C0274BF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4E600-5748-4B8D-AE18-AB611110FB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8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Programming wallpaper Vectors - Download Free High-Quality Vectors from  Freepik | Freepik">
            <a:extLst>
              <a:ext uri="{FF2B5EF4-FFF2-40B4-BE49-F238E27FC236}">
                <a16:creationId xmlns:a16="http://schemas.microsoft.com/office/drawing/2014/main" id="{5803F91E-7834-CAA1-66C1-38405592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" r="23585" b="6872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8D55CD-992B-9A8B-822C-E80269A60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>
                <a:solidFill>
                  <a:schemeClr val="bg1"/>
                </a:solidFill>
              </a:rPr>
              <a:t>Operação Software Aplicativo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6D7BCC-E511-9BA5-05FD-8BE6A1BF5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solidFill>
                  <a:schemeClr val="bg1"/>
                </a:solidFill>
              </a:rPr>
              <a:t>Cleiton Dias e Tiago Pascotto</a:t>
            </a:r>
          </a:p>
          <a:p>
            <a:pPr algn="l"/>
            <a:r>
              <a:rPr lang="pt-BR" sz="2000">
                <a:solidFill>
                  <a:schemeClr val="bg1"/>
                </a:solidFill>
              </a:rPr>
              <a:t>ETEC Uirpauru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95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49" name="Arc 102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F5694-5124-8A0D-A5A4-736F6802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/>
              <a:t>Objetivos S.O</a:t>
            </a:r>
            <a:endParaRPr lang="pt-BR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Sistema operativo – Wikipédia, a enciclopédia livre">
            <a:extLst>
              <a:ext uri="{FF2B5EF4-FFF2-40B4-BE49-F238E27FC236}">
                <a16:creationId xmlns:a16="http://schemas.microsoft.com/office/drawing/2014/main" id="{29C070AB-0FE0-FA2A-359B-AFF6E64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709" y="511293"/>
            <a:ext cx="3824327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E17A0F-6228-E31B-5366-91F0B968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645492"/>
            <a:ext cx="5458838" cy="464911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000" dirty="0"/>
              <a:t>Funcionar como uma ponte entre aplicações na camada do usuário e hardware</a:t>
            </a:r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Gerenciar os recursos de um sistema complexo (por exemplo, quando você executa vários programas ao mesmo tempo, na realidade é o seu sistema operacional que troca, em frações de segundos, o programa processado pela unidade central de processamento)</a:t>
            </a:r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Prover serviços e facilidades para a execução de programas, como gerenciamento de processos, controle de entrada/saída, manipulação de arquivos, comunicação entre processos (IPC), e segurança.</a:t>
            </a:r>
          </a:p>
        </p:txBody>
      </p:sp>
    </p:spTree>
    <p:extLst>
      <p:ext uri="{BB962C8B-B14F-4D97-AF65-F5344CB8AC3E}">
        <p14:creationId xmlns:p14="http://schemas.microsoft.com/office/powerpoint/2010/main" val="228282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B24B39-974B-2656-D20C-8FE760CE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KERNEL</a:t>
            </a:r>
          </a:p>
        </p:txBody>
      </p:sp>
      <p:grpSp>
        <p:nvGrpSpPr>
          <p:cNvPr id="11273" name="Group 112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1274" name="Straight Connector 112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75" name="Rectangle 112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Núcleo (sistema operacional) – Wikipédia, a enciclopédia livre">
            <a:extLst>
              <a:ext uri="{FF2B5EF4-FFF2-40B4-BE49-F238E27FC236}">
                <a16:creationId xmlns:a16="http://schemas.microsoft.com/office/drawing/2014/main" id="{A27C7247-0D74-DEFA-E7A5-A46DCCEC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597" y="1213512"/>
            <a:ext cx="5608830" cy="44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95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356DD-DC48-534E-547F-6494FD522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4000"/>
              <a:t>KERNEL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DC38BF-F5AF-C8B1-721C-578B8F0C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/>
              <a:t>O kernel é o núcleo de um sistema operacional, atuando como a camada essencial entre o hardware do computador e os softwares executados nele. </a:t>
            </a:r>
          </a:p>
          <a:p>
            <a:pPr marL="0" indent="0">
              <a:buNone/>
            </a:pPr>
            <a:endParaRPr lang="pt-BR" sz="2000"/>
          </a:p>
          <a:p>
            <a:pPr marL="0" indent="0">
              <a:buNone/>
            </a:pPr>
            <a:r>
              <a:rPr lang="pt-BR" sz="2000"/>
              <a:t>Ele gerencia os recursos essenciais da máquina, como CPU, memória e dispositivos conectados.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ernel e Shell">
            <a:extLst>
              <a:ext uri="{FF2B5EF4-FFF2-40B4-BE49-F238E27FC236}">
                <a16:creationId xmlns:a16="http://schemas.microsoft.com/office/drawing/2014/main" id="{5E9DD69F-8A2E-2425-FDDE-5E282B3C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14907" b="-1"/>
          <a:stretch>
            <a:fillRect/>
          </a:stretch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44125E-0F9D-B002-31AD-BD15B3D8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pt-BR" sz="4800" b="1"/>
              <a:t>Tipos de Kernel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8721870-0BA0-4A8B-43EB-847E5629C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900" b="1"/>
              <a:t>Monolítico</a:t>
            </a:r>
            <a:r>
              <a:rPr lang="pt-BR" sz="1900"/>
              <a:t> </a:t>
            </a:r>
          </a:p>
          <a:p>
            <a:pPr lvl="1"/>
            <a:r>
              <a:rPr lang="pt-BR" sz="1900"/>
              <a:t>Todo o núcleo é um único programa</a:t>
            </a:r>
          </a:p>
          <a:p>
            <a:pPr lvl="1"/>
            <a:r>
              <a:rPr lang="pt-BR" sz="1900"/>
              <a:t>Mais rápido, mas mais difícil de manter.</a:t>
            </a:r>
          </a:p>
          <a:p>
            <a:pPr marL="457200" lvl="1" indent="0">
              <a:buNone/>
            </a:pPr>
            <a:endParaRPr lang="pt-BR" sz="1900"/>
          </a:p>
          <a:p>
            <a:pPr marL="0" indent="0">
              <a:buNone/>
            </a:pPr>
            <a:r>
              <a:rPr lang="pt-BR" sz="1900" b="1"/>
              <a:t>Microkernel</a:t>
            </a:r>
          </a:p>
          <a:p>
            <a:pPr lvl="1"/>
            <a:r>
              <a:rPr lang="pt-BR" sz="1900"/>
              <a:t>Só mantém funções essenciais no núcleo</a:t>
            </a:r>
          </a:p>
          <a:p>
            <a:pPr lvl="1"/>
            <a:r>
              <a:rPr lang="pt-BR" sz="1900"/>
              <a:t>O resto roda em modo usuário</a:t>
            </a:r>
          </a:p>
          <a:p>
            <a:pPr lvl="1"/>
            <a:r>
              <a:rPr lang="pt-BR" sz="1900"/>
              <a:t>Mais seguro e modular porém, mais lento</a:t>
            </a:r>
          </a:p>
          <a:p>
            <a:pPr lvl="1"/>
            <a:endParaRPr lang="pt-BR" sz="1900"/>
          </a:p>
          <a:p>
            <a:pPr marL="0" indent="0">
              <a:buNone/>
            </a:pPr>
            <a:r>
              <a:rPr lang="pt-BR" sz="1900" b="1"/>
              <a:t>Hibrido</a:t>
            </a:r>
            <a:endParaRPr lang="pt-BR" sz="1900"/>
          </a:p>
          <a:p>
            <a:pPr lvl="1"/>
            <a:r>
              <a:rPr lang="pt-BR" sz="1900"/>
              <a:t>Mistura o monolítico e o micro Kernel, como</a:t>
            </a:r>
          </a:p>
          <a:p>
            <a:pPr lvl="1"/>
            <a:r>
              <a:rPr lang="pt-BR" sz="1900"/>
              <a:t>Windows, MacOS e etc.</a:t>
            </a:r>
          </a:p>
          <a:p>
            <a:pPr marL="457200" lvl="1" indent="0">
              <a:buNone/>
            </a:pPr>
            <a:endParaRPr lang="pt-BR" sz="1900"/>
          </a:p>
        </p:txBody>
      </p:sp>
    </p:spTree>
    <p:extLst>
      <p:ext uri="{BB962C8B-B14F-4D97-AF65-F5344CB8AC3E}">
        <p14:creationId xmlns:p14="http://schemas.microsoft.com/office/powerpoint/2010/main" val="188788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1B4E3-E2C0-D7DF-BEB8-BF6064A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Tipos de Sistemas Operacionais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4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FF6684-BABC-5D7F-DA8A-03CE62C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Monotarefa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C95572-1A5D-FADC-709B-2161DCE8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Executa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apenas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vez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(MS-DOS)</a:t>
            </a:r>
          </a:p>
        </p:txBody>
      </p:sp>
      <p:pic>
        <p:nvPicPr>
          <p:cNvPr id="3074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00916A06-D58E-DA08-CA22-62E704A2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081" y="2354239"/>
            <a:ext cx="7499837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2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74D71B-7917-4BD7-887C-1D652DB0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9CA8A7-4D93-461D-4518-4423FD28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Multitarefas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DF81A-AF18-EA13-881C-4B8AC3511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840" y="5045529"/>
            <a:ext cx="3951414" cy="13226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Roda vários programas ao mesmo tempo (Windows, Linux, macOS)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5660" y="145634"/>
            <a:ext cx="1715478" cy="6926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O que é um Sistema Operacional de Tempo Compartilhado | 4infra -  Consultoria e Outsourcing de TI em BH">
            <a:extLst>
              <a:ext uri="{FF2B5EF4-FFF2-40B4-BE49-F238E27FC236}">
                <a16:creationId xmlns:a16="http://schemas.microsoft.com/office/drawing/2014/main" id="{D91C4977-2774-D166-FAFA-0931029C6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29091" r="11643" b="2303"/>
          <a:stretch>
            <a:fillRect/>
          </a:stretch>
        </p:blipFill>
        <p:spPr bwMode="auto">
          <a:xfrm>
            <a:off x="942597" y="1593343"/>
            <a:ext cx="5608830" cy="35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788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7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1900E-3B0D-C38C-BEEC-CACD690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7587" cy="1325563"/>
          </a:xfrm>
        </p:spPr>
        <p:txBody>
          <a:bodyPr/>
          <a:lstStyle/>
          <a:p>
            <a:r>
              <a:rPr lang="pt-BR" b="1" dirty="0"/>
              <a:t>Monousuário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6E40BA-B89E-CD1D-8067-463187FCC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587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apenas um usuário por vez (Windows 10 Home)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3D79D73-71F5-9CB4-8AED-192301478199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087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Multiusuário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6095763-07BD-705D-E84F-59EE5C92FA0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875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permite acessos simultâneos (Unix, Linux em servidores).</a:t>
            </a:r>
          </a:p>
        </p:txBody>
      </p:sp>
      <p:pic>
        <p:nvPicPr>
          <p:cNvPr id="5124" name="Picture 4" descr="About Multi-user Installations">
            <a:extLst>
              <a:ext uri="{FF2B5EF4-FFF2-40B4-BE49-F238E27FC236}">
                <a16:creationId xmlns:a16="http://schemas.microsoft.com/office/drawing/2014/main" id="{A31E1716-FF99-8379-8D77-5222EEE4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93" y="2992128"/>
            <a:ext cx="48768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ingle User OS. Single User Operating System | by Muhammad Muavia | Medium">
            <a:extLst>
              <a:ext uri="{FF2B5EF4-FFF2-40B4-BE49-F238E27FC236}">
                <a16:creationId xmlns:a16="http://schemas.microsoft.com/office/drawing/2014/main" id="{FFAE6F2E-1521-522E-DB36-27E857F3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57" y="3113088"/>
            <a:ext cx="4835995" cy="33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Subtração 5">
            <a:extLst>
              <a:ext uri="{FF2B5EF4-FFF2-40B4-BE49-F238E27FC236}">
                <a16:creationId xmlns:a16="http://schemas.microsoft.com/office/drawing/2014/main" id="{3AC1A560-A1A4-AAAD-BFED-CBE8278C2C01}"/>
              </a:ext>
            </a:extLst>
          </p:cNvPr>
          <p:cNvSpPr/>
          <p:nvPr/>
        </p:nvSpPr>
        <p:spPr>
          <a:xfrm rot="5400000">
            <a:off x="1881253" y="3627911"/>
            <a:ext cx="7564582" cy="308759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3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8" name="Rectangle 615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0" name="Freeform: Shape 615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62" name="Freeform: Shape 616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589046-7A22-5CA9-058F-164CDEC7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t-BR" sz="2800"/>
              <a:t>Centralizados</a:t>
            </a:r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F1FB1A-F789-C0E4-73E3-166A060FC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pt-BR" dirty="0"/>
              <a:t>tudo executa em uma única máquina</a:t>
            </a:r>
          </a:p>
          <a:p>
            <a:endParaRPr lang="pt-BR" dirty="0"/>
          </a:p>
          <a:p>
            <a:r>
              <a:rPr lang="pt-BR" dirty="0"/>
              <a:t>Ex.: Modelo cliente-servidor </a:t>
            </a:r>
          </a:p>
          <a:p>
            <a:endParaRPr lang="pt-BR" dirty="0"/>
          </a:p>
          <a:p>
            <a:r>
              <a:rPr lang="pt-BR" dirty="0"/>
              <a:t>Relacionado a mundo transacional</a:t>
            </a:r>
          </a:p>
        </p:txBody>
      </p:sp>
      <p:pic>
        <p:nvPicPr>
          <p:cNvPr id="6146" name="Picture 2" descr="Sistema de Informação Centralizado (SIC) - Informática - InfoEscola">
            <a:extLst>
              <a:ext uri="{FF2B5EF4-FFF2-40B4-BE49-F238E27FC236}">
                <a16:creationId xmlns:a16="http://schemas.microsoft.com/office/drawing/2014/main" id="{A30B716E-26B1-EFC1-F02B-78850B94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359426"/>
            <a:ext cx="6922008" cy="42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9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19A6E-4AB2-A9FE-F93A-DA32A633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Distribuído</a:t>
            </a:r>
          </a:p>
        </p:txBody>
      </p:sp>
      <p:pic>
        <p:nvPicPr>
          <p:cNvPr id="7170" name="Picture 2" descr="lddkls211_red_sis_dis">
            <a:extLst>
              <a:ext uri="{FF2B5EF4-FFF2-40B4-BE49-F238E27FC236}">
                <a16:creationId xmlns:a16="http://schemas.microsoft.com/office/drawing/2014/main" id="{2C8061F1-9010-88A9-125B-D9BFA8AF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2" b="14112"/>
          <a:stretch>
            <a:fillRect/>
          </a:stretch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77B562-0F25-C6EF-C766-ABD1C6C41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sz="1800"/>
              <a:t>Várias máquinas interligadas trabalham em conjunto.</a:t>
            </a:r>
          </a:p>
          <a:p>
            <a:r>
              <a:rPr lang="pt-BR" sz="1800"/>
              <a:t>Criptomoedas, computação em nuvem, SGBDs</a:t>
            </a:r>
          </a:p>
          <a:p>
            <a:r>
              <a:rPr lang="pt-BR" sz="1800"/>
              <a:t>Relacionado ao mundo informacional, processamento de grandes volumes de dados e etc.</a:t>
            </a:r>
          </a:p>
        </p:txBody>
      </p:sp>
    </p:spTree>
    <p:extLst>
      <p:ext uri="{BB962C8B-B14F-4D97-AF65-F5344CB8AC3E}">
        <p14:creationId xmlns:p14="http://schemas.microsoft.com/office/powerpoint/2010/main" val="233002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allpaper technology Imagens – Download Grátis no Freepik">
            <a:extLst>
              <a:ext uri="{FF2B5EF4-FFF2-40B4-BE49-F238E27FC236}">
                <a16:creationId xmlns:a16="http://schemas.microsoft.com/office/drawing/2014/main" id="{D897B66D-350F-BFFD-3481-5D858A26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909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F44C6-AB22-B1B8-567B-B5A12A18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>
                <a:solidFill>
                  <a:schemeClr val="bg1"/>
                </a:solidFill>
              </a:rPr>
              <a:t>Sistemas Operacionais (S.O)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5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7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Data Engineering concepts: Part 6, Batch processing with Spark | by Mudra  Patel | Medium">
            <a:extLst>
              <a:ext uri="{FF2B5EF4-FFF2-40B4-BE49-F238E27FC236}">
                <a16:creationId xmlns:a16="http://schemas.microsoft.com/office/drawing/2014/main" id="{00AA48C4-D235-5A0E-654B-724E35ED83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25305"/>
            <a:ext cx="10905066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9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218" name="Picture 2" descr="Desktop ou notebook: como escolher o modelo ideal para usar em casa ou no  escritório? | Blog Contabilista">
            <a:extLst>
              <a:ext uri="{FF2B5EF4-FFF2-40B4-BE49-F238E27FC236}">
                <a16:creationId xmlns:a16="http://schemas.microsoft.com/office/drawing/2014/main" id="{0B6CBC5E-0793-04E5-59EC-EA292703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r="7524"/>
          <a:stretch>
            <a:fillRect/>
          </a:stretch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2C72DC-02FE-E79C-7DBF-B7591E0C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666825"/>
          </a:xfrm>
        </p:spPr>
        <p:txBody>
          <a:bodyPr anchor="b">
            <a:normAutofit/>
          </a:bodyPr>
          <a:lstStyle/>
          <a:p>
            <a:r>
              <a:rPr lang="pt-BR" sz="3600" b="1" dirty="0"/>
              <a:t>S.O – Desktop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1CACD-2D2A-2FB6-8551-2685C880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1" y="1928553"/>
            <a:ext cx="4006734" cy="40566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Utilizados para uso pessoal, como o MacOS, Windows e o Linux </a:t>
            </a:r>
            <a:r>
              <a:rPr lang="pt-BR" sz="2400" dirty="0" err="1"/>
              <a:t>Mint</a:t>
            </a:r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/>
              <a:t>Computador pessoal projetado para uso regular em um local estacionário em ou perto de uma mesa (em oposição a um computador portátil ) devido ao seu tamanho e requisitos de energia.</a:t>
            </a:r>
          </a:p>
        </p:txBody>
      </p:sp>
    </p:spTree>
    <p:extLst>
      <p:ext uri="{BB962C8B-B14F-4D97-AF65-F5344CB8AC3E}">
        <p14:creationId xmlns:p14="http://schemas.microsoft.com/office/powerpoint/2010/main" val="3032203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49" name="Arc 102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71ADDF-AFE4-C0E5-D409-030844FD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Servidores</a:t>
            </a:r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Servidores soluções e serviços - TI e Informática em Curitiba | DCOMP IT">
            <a:extLst>
              <a:ext uri="{FF2B5EF4-FFF2-40B4-BE49-F238E27FC236}">
                <a16:creationId xmlns:a16="http://schemas.microsoft.com/office/drawing/2014/main" id="{ADF55752-DA3B-B31F-2F8B-6173D4A21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809394"/>
            <a:ext cx="4777381" cy="306946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EC2D32-AB56-AEFD-80A8-4F8001F7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/>
              <a:t>é um computador ou dispositivo em uma rede que gerencia recursos de rede. Ele tem a capacidade de armazenar arquivos e aplicativos, fornecer acesso a esses arquivos e aplicativos e processar solicitações de vários usuários ou dispositivos de uma só vez</a:t>
            </a:r>
          </a:p>
          <a:p>
            <a:pPr marL="0" indent="0">
              <a:buNone/>
            </a:pPr>
            <a:endParaRPr lang="pt-BR" sz="2400" dirty="0"/>
          </a:p>
          <a:p>
            <a:pPr marL="0" indent="0" fontAlgn="ctr">
              <a:buNone/>
            </a:pPr>
            <a:r>
              <a:rPr lang="pt-BR" sz="2400" dirty="0"/>
              <a:t>são o "cérebro" de muitas operações online, hospedando aplicações, guardando informação e facilitando a comunicação entre dispositivos através da internet ou de redes locais. 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904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7" name="Rectangle 1128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9" name="Freeform: Shape 1128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83111-5B48-4489-85CB-5FE41AD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4552"/>
            <a:ext cx="9392421" cy="1330841"/>
          </a:xfrm>
        </p:spPr>
        <p:txBody>
          <a:bodyPr>
            <a:normAutofit/>
          </a:bodyPr>
          <a:lstStyle/>
          <a:p>
            <a:r>
              <a:rPr lang="pt-BR" dirty="0"/>
              <a:t>Servidor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03A8F-D4B3-88F5-7E04-218695B8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198362"/>
            <a:ext cx="5547360" cy="3917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/>
              <a:t>Um servidor é responsável por gerenciar e distribuir recursos em uma rede.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Isso inclui lidar com armazenamento e compartilhamento de dados, permitindo que você acesse documentos e aplicativos compartilhados, hospedando sites e páginas da Web, enviando e-mails, configurando o compartilhamento de arquivos, fornecendo acesso seguro pela internet por meio de </a:t>
            </a:r>
            <a:r>
              <a:rPr lang="pt-BR" sz="2400" dirty="0" err="1"/>
              <a:t>VPNs</a:t>
            </a:r>
            <a:r>
              <a:rPr lang="pt-BR" sz="2400" dirty="0"/>
              <a:t>, bem como fornecendo serviços adicionais, dependendo do tipo de servidor.</a:t>
            </a:r>
          </a:p>
        </p:txBody>
      </p:sp>
      <p:pic>
        <p:nvPicPr>
          <p:cNvPr id="11266" name="Picture 2" descr="Conhecendo o servidor de arquivos Samba | Blog da TreinaWeb">
            <a:extLst>
              <a:ext uri="{FF2B5EF4-FFF2-40B4-BE49-F238E27FC236}">
                <a16:creationId xmlns:a16="http://schemas.microsoft.com/office/drawing/2014/main" id="{1D33E5B3-6E4B-85CD-DE00-E321D8C9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640" y="1777000"/>
            <a:ext cx="5360418" cy="41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91" name="Freeform: Shape 1129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Data Center Itaú Unibanco - YouTube">
            <a:extLst>
              <a:ext uri="{FF2B5EF4-FFF2-40B4-BE49-F238E27FC236}">
                <a16:creationId xmlns:a16="http://schemas.microsoft.com/office/drawing/2014/main" id="{E1116BC1-EB33-27FF-B6D4-890AA4FDBD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 b="10355"/>
          <a:stretch>
            <a:fillRect/>
          </a:stretch>
        </p:blipFill>
        <p:spPr bwMode="auto">
          <a:xfrm>
            <a:off x="20" y="10"/>
            <a:ext cx="12191979" cy="548639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CC1CAD-FC87-F39C-C0DA-DAA10002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DATACENTERS</a:t>
            </a:r>
          </a:p>
        </p:txBody>
      </p:sp>
    </p:spTree>
    <p:extLst>
      <p:ext uri="{BB962C8B-B14F-4D97-AF65-F5344CB8AC3E}">
        <p14:creationId xmlns:p14="http://schemas.microsoft.com/office/powerpoint/2010/main" val="200574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6" name="Rectangle 1332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8" name="Rectangle 13327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Modernização do Datacenter: Projeto de Sucesso com a Tripletech IT  Solutions - | Tripletech Soluções em TI">
            <a:extLst>
              <a:ext uri="{FF2B5EF4-FFF2-40B4-BE49-F238E27FC236}">
                <a16:creationId xmlns:a16="http://schemas.microsoft.com/office/drawing/2014/main" id="{677967AF-E1E6-ACE2-2F9A-E00C237100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" r="1" b="4890"/>
          <a:stretch>
            <a:fillRect/>
          </a:stretch>
        </p:blipFill>
        <p:spPr bwMode="auto">
          <a:xfrm>
            <a:off x="1882006" y="569843"/>
            <a:ext cx="8450714" cy="564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494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338" name="Picture 2" descr="Solutto Blog: Solutto expande estrutura de Datacenter que suporta várias  redes de franquia">
            <a:extLst>
              <a:ext uri="{FF2B5EF4-FFF2-40B4-BE49-F238E27FC236}">
                <a16:creationId xmlns:a16="http://schemas.microsoft.com/office/drawing/2014/main" id="{95A7E94D-D0D9-5D05-C097-55FDFEF556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0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362" name="Picture 2" descr="Frequently asked questions about our datacenters - Microsoft Local">
            <a:extLst>
              <a:ext uri="{FF2B5EF4-FFF2-40B4-BE49-F238E27FC236}">
                <a16:creationId xmlns:a16="http://schemas.microsoft.com/office/drawing/2014/main" id="{14F3B414-1FE1-AEFB-5449-0DAA16F25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" b="1038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96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5" name="Rectangle 1639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DBB48B-B441-2575-7CCB-F5E76DC3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b="1"/>
              <a:t>Embarcados</a:t>
            </a:r>
          </a:p>
        </p:txBody>
      </p:sp>
      <p:sp>
        <p:nvSpPr>
          <p:cNvPr id="1639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D93A8-482D-4A83-05BF-08D4B790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Sistemas de computador integrados a outros dispositivos para realizar uma ou mais funções específicas dentro de um sistema maior, como um smartphone, um carro ou um eletrodoméstico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Ex.: IOS, Android e </a:t>
            </a:r>
            <a:r>
              <a:rPr lang="pt-BR" sz="2200" dirty="0" err="1"/>
              <a:t>etc</a:t>
            </a:r>
            <a:endParaRPr lang="pt-BR" sz="2200" dirty="0"/>
          </a:p>
        </p:txBody>
      </p:sp>
      <p:pic>
        <p:nvPicPr>
          <p:cNvPr id="16386" name="Picture 2" descr="Aula prática – Sistemas Embarcados – Etec Martinho Di Ciero">
            <a:extLst>
              <a:ext uri="{FF2B5EF4-FFF2-40B4-BE49-F238E27FC236}">
                <a16:creationId xmlns:a16="http://schemas.microsoft.com/office/drawing/2014/main" id="{2F92F540-2ADF-624F-94C9-074C6A40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599D9E-7D33-63BF-3560-F5887FF3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pic>
        <p:nvPicPr>
          <p:cNvPr id="5" name="Picture 2" descr="The best Duvida memes :) Memedroid">
            <a:extLst>
              <a:ext uri="{FF2B5EF4-FFF2-40B4-BE49-F238E27FC236}">
                <a16:creationId xmlns:a16="http://schemas.microsoft.com/office/drawing/2014/main" id="{B3C3F88F-A95F-EE60-0573-63430AFF1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8"/>
          <a:stretch>
            <a:fillRect/>
          </a:stretch>
        </p:blipFill>
        <p:spPr bwMode="auto">
          <a:xfrm>
            <a:off x="5895751" y="838019"/>
            <a:ext cx="5708649" cy="515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BC563-0533-6E5C-5B36-F37B9236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>
                <a:solidFill>
                  <a:schemeClr val="bg1"/>
                </a:solidFill>
              </a:rPr>
              <a:t>Antes de seguirmos...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04A80F-7B97-669C-7856-4B8E30C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Importante estar claro a diferença entre hardware e software.</a:t>
            </a:r>
          </a:p>
        </p:txBody>
      </p:sp>
      <p:pic>
        <p:nvPicPr>
          <p:cNvPr id="3074" name="Picture 2" descr="Transfer Vinílico Flork Meme - Esperando - 01 unidade - Rizzo Embalage -  Rizzo Embalagens">
            <a:extLst>
              <a:ext uri="{FF2B5EF4-FFF2-40B4-BE49-F238E27FC236}">
                <a16:creationId xmlns:a16="http://schemas.microsoft.com/office/drawing/2014/main" id="{7E7FD1B9-1F14-AC4D-9D27-A6B92A1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1397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2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Interface gráfica do usuário, Aplicativo, Ícone&#10;&#10;O conteúdo gerado por IA pode estar incorreto.">
            <a:extLst>
              <a:ext uri="{FF2B5EF4-FFF2-40B4-BE49-F238E27FC236}">
                <a16:creationId xmlns:a16="http://schemas.microsoft.com/office/drawing/2014/main" id="{BF1C5E45-99F4-D87A-66F5-E2CCF5C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99" b="76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DD571A-8848-1BE9-804B-5A65A93F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Casos de Uso de Alguns S.Os</a:t>
            </a:r>
          </a:p>
        </p:txBody>
      </p:sp>
      <p:sp>
        <p:nvSpPr>
          <p:cNvPr id="4" name="AutoShape 2" descr="O que é sistema operacional: importância e funções">
            <a:extLst>
              <a:ext uri="{FF2B5EF4-FFF2-40B4-BE49-F238E27FC236}">
                <a16:creationId xmlns:a16="http://schemas.microsoft.com/office/drawing/2014/main" id="{ACA98D12-008D-0EAE-E582-5DB8094AE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2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467" name="Arc 1946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3FB439-57AD-7B87-0CC7-857C303E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Windows</a:t>
            </a:r>
            <a:endParaRPr lang="pt-BR" dirty="0"/>
          </a:p>
        </p:txBody>
      </p:sp>
      <p:sp>
        <p:nvSpPr>
          <p:cNvPr id="19469" name="Freeform: Shape 1946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460" name="Picture 4" descr="Suporte para Windows 10 versão 1903 chegando ao fim em dezembro -  NotebookCheck.info News">
            <a:extLst>
              <a:ext uri="{FF2B5EF4-FFF2-40B4-BE49-F238E27FC236}">
                <a16:creationId xmlns:a16="http://schemas.microsoft.com/office/drawing/2014/main" id="{9702CA16-1A7A-7D93-23AC-3B874AFE8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4916"/>
            <a:ext cx="4777381" cy="357842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EEBEE-F627-26BE-7350-BE3C21071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b="1" dirty="0"/>
              <a:t>Tipo</a:t>
            </a:r>
            <a:r>
              <a:rPr lang="pt-BR" dirty="0"/>
              <a:t>: Multitarefa, Monousuário ou Multiusuário.</a:t>
            </a:r>
          </a:p>
          <a:p>
            <a:r>
              <a:rPr lang="pt-BR" b="1" dirty="0"/>
              <a:t>Uso</a:t>
            </a:r>
            <a:r>
              <a:rPr lang="pt-BR" dirty="0"/>
              <a:t>: PCs pessoais, empresas, servidores.</a:t>
            </a:r>
          </a:p>
          <a:p>
            <a:r>
              <a:rPr lang="pt-BR" b="1" dirty="0"/>
              <a:t>Características</a:t>
            </a:r>
            <a:r>
              <a:rPr lang="pt-BR" dirty="0"/>
              <a:t>: interface gráfica intuitiva, compatibilidade ampla de hardware, uso do sistema de </a:t>
            </a:r>
            <a:r>
              <a:rPr lang="pt-BR" b="1" u="sng" dirty="0"/>
              <a:t>arquivos NTFS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7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3" name="Rectangle 2049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3" name="Picture 3" descr="the BEST Linux Distro for Beginners">
            <a:extLst>
              <a:ext uri="{FF2B5EF4-FFF2-40B4-BE49-F238E27FC236}">
                <a16:creationId xmlns:a16="http://schemas.microsoft.com/office/drawing/2014/main" id="{B82DBD01-0BD3-B0A6-1B84-75D2D922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400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5" name="Rectangle 2049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3AE8C7-3C21-B1AA-CC49-3A1EB446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2" y="365125"/>
            <a:ext cx="2987037" cy="1899912"/>
          </a:xfrm>
        </p:spPr>
        <p:txBody>
          <a:bodyPr>
            <a:normAutofit/>
          </a:bodyPr>
          <a:lstStyle/>
          <a:p>
            <a:r>
              <a:rPr lang="pt-BR" sz="4000" b="1" dirty="0"/>
              <a:t>Linux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39EEFA-A59A-513D-0229-6575DEB1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285" y="2265037"/>
            <a:ext cx="3822189" cy="37427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Tipo</a:t>
            </a:r>
            <a:r>
              <a:rPr lang="pt-BR" dirty="0"/>
              <a:t>: Multitarefa, Multiusuário.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Uso</a:t>
            </a:r>
            <a:r>
              <a:rPr lang="pt-BR" dirty="0"/>
              <a:t>: servidores, desktops, sistemas embarcados.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Características</a:t>
            </a:r>
            <a:r>
              <a:rPr lang="pt-BR" dirty="0"/>
              <a:t>: open </a:t>
            </a:r>
            <a:r>
              <a:rPr lang="pt-BR" dirty="0" err="1"/>
              <a:t>source</a:t>
            </a:r>
            <a:r>
              <a:rPr lang="pt-BR" dirty="0"/>
              <a:t>, seguro, flexível, sistemas de </a:t>
            </a:r>
            <a:r>
              <a:rPr lang="pt-BR" b="1" u="sng" dirty="0"/>
              <a:t>arquivos como EXT4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134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3" name="Rectangle 215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 descr="Google estreia novo logotipo do Android com robô em 3D e renova widget &quot;At  a Glance&quot; - Tudocelular.com">
            <a:extLst>
              <a:ext uri="{FF2B5EF4-FFF2-40B4-BE49-F238E27FC236}">
                <a16:creationId xmlns:a16="http://schemas.microsoft.com/office/drawing/2014/main" id="{B49362C9-A805-4673-4B97-AFFBD4E3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r="9090" b="2290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5" name="Rectangle 215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A6122-2D4C-8F3B-51C6-5DD5FDD0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Android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19" name="Rectangle 215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D9AAB1-6D82-2073-089E-6D86A11E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Tipo</a:t>
            </a:r>
            <a:r>
              <a:rPr lang="pt-BR" sz="2400" dirty="0">
                <a:solidFill>
                  <a:schemeClr val="bg1"/>
                </a:solidFill>
              </a:rPr>
              <a:t>: Multitarefa, Monousuário.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Uso</a:t>
            </a:r>
            <a:r>
              <a:rPr lang="pt-BR" sz="2400" dirty="0">
                <a:solidFill>
                  <a:schemeClr val="bg1"/>
                </a:solidFill>
              </a:rPr>
              <a:t>: smartphones, tablets, TVs.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Características</a:t>
            </a:r>
            <a:r>
              <a:rPr lang="pt-BR" sz="2400" dirty="0">
                <a:solidFill>
                  <a:schemeClr val="bg1"/>
                </a:solidFill>
              </a:rPr>
              <a:t>: baseado em Linux, otimizado para toque, grande variedade de apps.</a:t>
            </a:r>
          </a:p>
        </p:txBody>
      </p:sp>
    </p:spTree>
    <p:extLst>
      <p:ext uri="{BB962C8B-B14F-4D97-AF65-F5344CB8AC3E}">
        <p14:creationId xmlns:p14="http://schemas.microsoft.com/office/powerpoint/2010/main" val="2625429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O que é iOS? Entenda como o sistema do iPhone mudou a indústria de  smartphones • Tecnoblog">
            <a:extLst>
              <a:ext uri="{FF2B5EF4-FFF2-40B4-BE49-F238E27FC236}">
                <a16:creationId xmlns:a16="http://schemas.microsoft.com/office/drawing/2014/main" id="{3F4D2B30-1A0B-0A97-7AF0-9F86C8D1B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81" b="-3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201F1F-F7C3-4F60-9B91-891D99B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IOS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2539" name="Rectangle 225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4DA27-CE47-7D05-A76B-B555BCED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Tipo</a:t>
            </a:r>
            <a:r>
              <a:rPr lang="pt-BR" sz="2400" dirty="0">
                <a:solidFill>
                  <a:schemeClr val="bg1"/>
                </a:solidFill>
              </a:rPr>
              <a:t>: Multitarefa, Monousuário.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Uso</a:t>
            </a:r>
            <a:r>
              <a:rPr lang="pt-BR" sz="2400" dirty="0">
                <a:solidFill>
                  <a:schemeClr val="bg1"/>
                </a:solidFill>
              </a:rPr>
              <a:t>: iPhone, iPad.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Características</a:t>
            </a:r>
            <a:r>
              <a:rPr lang="pt-BR" sz="2400" dirty="0">
                <a:solidFill>
                  <a:schemeClr val="bg1"/>
                </a:solidFill>
              </a:rPr>
              <a:t>: sistema fechado, seguro, interface intuitiva, integração com produtos Apple.</a:t>
            </a:r>
          </a:p>
        </p:txBody>
      </p:sp>
    </p:spTree>
    <p:extLst>
      <p:ext uri="{BB962C8B-B14F-4D97-AF65-F5344CB8AC3E}">
        <p14:creationId xmlns:p14="http://schemas.microsoft.com/office/powerpoint/2010/main" val="3181420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BA383C-4F4B-9A20-A855-584422A4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UNIX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004FF3-7F87-EA42-E6E9-5D973A7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sz="2000"/>
              <a:t>É um </a:t>
            </a:r>
            <a:r>
              <a:rPr lang="pt-BR" sz="2000" b="1"/>
              <a:t>sistema operacional multitarefa e multiusuário</a:t>
            </a:r>
            <a:r>
              <a:rPr lang="pt-BR" sz="2000"/>
              <a:t>, criado em </a:t>
            </a:r>
            <a:r>
              <a:rPr lang="pt-BR" sz="2000" b="1"/>
              <a:t>1969</a:t>
            </a:r>
          </a:p>
          <a:p>
            <a:endParaRPr lang="pt-BR" sz="2000" b="1"/>
          </a:p>
          <a:p>
            <a:r>
              <a:rPr lang="pt-BR" sz="2000"/>
              <a:t>Foi pioneiro na ideia de sistemas </a:t>
            </a:r>
            <a:r>
              <a:rPr lang="pt-BR" sz="2000" b="1"/>
              <a:t>portáveis</a:t>
            </a:r>
            <a:r>
              <a:rPr lang="pt-BR" sz="2000"/>
              <a:t> (podia ser reescrito em outra máquina facilmente porque foi refeito em C).</a:t>
            </a:r>
          </a:p>
          <a:p>
            <a:endParaRPr lang="pt-BR" sz="2000"/>
          </a:p>
          <a:p>
            <a:r>
              <a:rPr lang="pt-BR" sz="2000"/>
              <a:t>Unix influenciou </a:t>
            </a:r>
            <a:r>
              <a:rPr lang="pt-BR" sz="2000" b="1"/>
              <a:t>Linux, BSD, macOS, Android, iOS</a:t>
            </a:r>
            <a:r>
              <a:rPr lang="pt-BR" sz="2000"/>
              <a:t> e até o Windows em alguns conceitos.</a:t>
            </a:r>
          </a:p>
          <a:p>
            <a:endParaRPr lang="pt-BR" sz="2000"/>
          </a:p>
          <a:p>
            <a:r>
              <a:rPr lang="pt-BR" sz="2000" b="1"/>
              <a:t>Unix comercial (AIX, Solaris, HP-UX) </a:t>
            </a:r>
            <a:r>
              <a:rPr lang="pt-BR" sz="2000"/>
              <a:t>são muito utilizados até hoje em bancos, telecom, grandes empresas, missão crítica.</a:t>
            </a:r>
          </a:p>
          <a:p>
            <a:pPr marL="0" indent="0">
              <a:buNone/>
            </a:pPr>
            <a:endParaRPr lang="pt-BR" sz="2000" b="1" i="1"/>
          </a:p>
          <a:p>
            <a:pPr marL="0" indent="0">
              <a:buNone/>
            </a:pPr>
            <a:r>
              <a:rPr lang="pt-BR" sz="2000" b="1" i="1"/>
              <a:t>Unix</a:t>
            </a:r>
            <a:r>
              <a:rPr lang="pt-BR" sz="2000" i="1"/>
              <a:t> não é só um S.O., é uma </a:t>
            </a:r>
            <a:r>
              <a:rPr lang="pt-BR" sz="2000" b="1" i="1"/>
              <a:t>família de sistemas</a:t>
            </a:r>
            <a:r>
              <a:rPr lang="pt-BR" sz="2000" i="1"/>
              <a:t> e uma </a:t>
            </a:r>
            <a:r>
              <a:rPr lang="pt-BR" sz="2000" b="1" i="1"/>
              <a:t>filosofia de design</a:t>
            </a:r>
            <a:r>
              <a:rPr lang="pt-BR" sz="2000" i="1"/>
              <a:t> que influencia até hoje.</a:t>
            </a:r>
          </a:p>
        </p:txBody>
      </p:sp>
    </p:spTree>
    <p:extLst>
      <p:ext uri="{BB962C8B-B14F-4D97-AF65-F5344CB8AC3E}">
        <p14:creationId xmlns:p14="http://schemas.microsoft.com/office/powerpoint/2010/main" val="1916140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1" name="Rectangle 2356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3" name="Rectangle 2356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Unix – Wikipédia, a enciclopédia livre">
            <a:extLst>
              <a:ext uri="{FF2B5EF4-FFF2-40B4-BE49-F238E27FC236}">
                <a16:creationId xmlns:a16="http://schemas.microsoft.com/office/drawing/2014/main" id="{D80FF943-5BC3-9E38-F548-CB0107BA8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3878" y="1123527"/>
            <a:ext cx="9444239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61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ED09A-8181-4372-FAFE-5C15E32E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pt-BR" dirty="0"/>
              <a:t>Sistemas de Arquivos</a:t>
            </a:r>
          </a:p>
        </p:txBody>
      </p:sp>
      <p:sp>
        <p:nvSpPr>
          <p:cNvPr id="26633" name="Freeform: Shape 2663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3CB97-1E29-D417-3B38-091BCBA0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Como o </a:t>
            </a:r>
            <a:r>
              <a:rPr lang="pt-BR" b="1" dirty="0"/>
              <a:t>sistema operacional organiza, armazena e gerencia arquivos</a:t>
            </a:r>
            <a:r>
              <a:rPr lang="pt-BR" dirty="0"/>
              <a:t> em um dispositivo de armazenamento (HD, SSD, </a:t>
            </a:r>
            <a:r>
              <a:rPr lang="pt-BR" dirty="0" err="1"/>
              <a:t>pendrive</a:t>
            </a:r>
            <a:r>
              <a:rPr lang="pt-BR" dirty="0"/>
              <a:t>, etc.).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Cada S.O. tem seus </a:t>
            </a:r>
            <a:r>
              <a:rPr lang="pt-BR" b="1" dirty="0"/>
              <a:t>sistemas de arquivos próprios</a:t>
            </a:r>
            <a:endParaRPr lang="pt-BR" dirty="0"/>
          </a:p>
        </p:txBody>
      </p:sp>
      <p:sp>
        <p:nvSpPr>
          <p:cNvPr id="26635" name="Oval 2663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Visão Geral do Sistema de Arquivos: NTFS, FAT32, exFAT ou EXT2/3/4, Qual é  o Melhor - EaseUS">
            <a:extLst>
              <a:ext uri="{FF2B5EF4-FFF2-40B4-BE49-F238E27FC236}">
                <a16:creationId xmlns:a16="http://schemas.microsoft.com/office/drawing/2014/main" id="{2B193455-73E8-7841-7A58-74525FDD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7184" y="1983090"/>
            <a:ext cx="3781051" cy="224784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7" name="Freeform: Shape 2663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639" name="Straight Connector 2663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1" name="Freeform: Shape 2664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43" name="Freeform: Shape 2664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645" name="Freeform: Shape 2664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56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6528F7-096B-C487-53C9-C306FF2F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pt-BR" dirty="0"/>
              <a:t>Windows</a:t>
            </a:r>
          </a:p>
        </p:txBody>
      </p:sp>
      <p:pic>
        <p:nvPicPr>
          <p:cNvPr id="24579" name="Picture 3" descr="Visão Geral do Sistema de Arquivos: NTFS, FAT32, exFAT ou EXT2/3/4, Qual é  o Melhor - EaseUS">
            <a:extLst>
              <a:ext uri="{FF2B5EF4-FFF2-40B4-BE49-F238E27FC236}">
                <a16:creationId xmlns:a16="http://schemas.microsoft.com/office/drawing/2014/main" id="{FB7A4077-5CE0-16A3-BB63-5158FA5D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78" y="1485384"/>
            <a:ext cx="5287593" cy="485577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97C16-661C-426E-04F6-83592503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 b="1" dirty="0"/>
              <a:t>FAT16 / FAT32</a:t>
            </a:r>
          </a:p>
          <a:p>
            <a:pPr lvl="1"/>
            <a:r>
              <a:rPr lang="pt-BR" dirty="0"/>
              <a:t>Antigos, usados em disquetes, HDs antigos e ainda em </a:t>
            </a:r>
            <a:r>
              <a:rPr lang="pt-BR" dirty="0" err="1"/>
              <a:t>pendrives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Limite de 4 GB por arquivo (no FAT32).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sz="2400" b="1" dirty="0" err="1"/>
              <a:t>exFAT</a:t>
            </a:r>
            <a:endParaRPr lang="pt-BR" sz="2400" b="1" dirty="0"/>
          </a:p>
          <a:p>
            <a:pPr lvl="1"/>
            <a:r>
              <a:rPr lang="pt-BR" dirty="0"/>
              <a:t>Evolução do FAT32, usado em </a:t>
            </a:r>
            <a:r>
              <a:rPr lang="pt-BR" dirty="0" err="1"/>
              <a:t>pendrives</a:t>
            </a:r>
            <a:r>
              <a:rPr lang="pt-BR" dirty="0"/>
              <a:t>/SD cards grandes.</a:t>
            </a:r>
          </a:p>
          <a:p>
            <a:pPr lvl="1"/>
            <a:r>
              <a:rPr lang="pt-BR" dirty="0"/>
              <a:t>Suporte a arquivos maiores que 4 GB.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sz="2400" b="1" dirty="0"/>
              <a:t>NTFS (New Technology File System)</a:t>
            </a:r>
          </a:p>
          <a:p>
            <a:pPr lvl="1"/>
            <a:r>
              <a:rPr lang="pt-BR" dirty="0"/>
              <a:t>	Padrão do Windows moderno.</a:t>
            </a:r>
          </a:p>
          <a:p>
            <a:pPr lvl="1"/>
            <a:r>
              <a:rPr lang="pt-BR" dirty="0"/>
              <a:t>	Suporta permissões, criptografia, compressão e arquivos enormes.</a:t>
            </a:r>
          </a:p>
        </p:txBody>
      </p:sp>
      <p:sp>
        <p:nvSpPr>
          <p:cNvPr id="24586" name="Arc 24585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26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74" name="Rectangle 2767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676" name="Arc 2767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5E0FD-C2EB-4419-0CAA-409DC12C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Linux/UNIX</a:t>
            </a:r>
          </a:p>
        </p:txBody>
      </p:sp>
      <p:sp>
        <p:nvSpPr>
          <p:cNvPr id="27678" name="Freeform: Shape 2767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650" name="Picture 2" descr="What's the Difference Between Linux EXT, XFS, and BTRFS Filesystems? |  Electronic Design">
            <a:extLst>
              <a:ext uri="{FF2B5EF4-FFF2-40B4-BE49-F238E27FC236}">
                <a16:creationId xmlns:a16="http://schemas.microsoft.com/office/drawing/2014/main" id="{D7E4C446-747E-3B4F-B1B8-639B1470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816413"/>
            <a:ext cx="4777381" cy="50554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BF973-4135-FC04-F6CF-4896E269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700" b="1" dirty="0"/>
              <a:t>ext2, ext3, ext4 (</a:t>
            </a:r>
            <a:r>
              <a:rPr lang="pt-BR" sz="1700" b="1" dirty="0" err="1"/>
              <a:t>Extended</a:t>
            </a:r>
            <a:r>
              <a:rPr lang="pt-BR" sz="1700" b="1" dirty="0"/>
              <a:t> File System)</a:t>
            </a:r>
          </a:p>
          <a:p>
            <a:pPr marL="0" indent="0">
              <a:buNone/>
            </a:pPr>
            <a:endParaRPr lang="pt-BR" sz="1700" b="1" dirty="0"/>
          </a:p>
          <a:p>
            <a:pPr lvl="1"/>
            <a:r>
              <a:rPr lang="pt-BR" sz="1700" dirty="0"/>
              <a:t>Mais usados no Linux.</a:t>
            </a:r>
          </a:p>
          <a:p>
            <a:pPr lvl="1"/>
            <a:r>
              <a:rPr lang="pt-BR" sz="1700" dirty="0"/>
              <a:t>ext4 é o padrão atual: rápido, suporta arquivos enormes, </a:t>
            </a:r>
            <a:r>
              <a:rPr lang="pt-BR" sz="1700" dirty="0" err="1"/>
              <a:t>journaling</a:t>
            </a:r>
            <a:r>
              <a:rPr lang="pt-BR" sz="1700" dirty="0"/>
              <a:t> (registro de operações para evitar corrupção)</a:t>
            </a:r>
          </a:p>
          <a:p>
            <a:endParaRPr lang="pt-BR" sz="1700" dirty="0"/>
          </a:p>
          <a:p>
            <a:endParaRPr lang="pt-BR" sz="1700" dirty="0"/>
          </a:p>
          <a:p>
            <a:pPr marL="0" indent="0">
              <a:buNone/>
            </a:pPr>
            <a:r>
              <a:rPr lang="pt-BR" sz="1700" i="1" dirty="0"/>
              <a:t>**resumido</a:t>
            </a:r>
          </a:p>
        </p:txBody>
      </p:sp>
    </p:spTree>
    <p:extLst>
      <p:ext uri="{BB962C8B-B14F-4D97-AF65-F5344CB8AC3E}">
        <p14:creationId xmlns:p14="http://schemas.microsoft.com/office/powerpoint/2010/main" val="269004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O que é hardware? Conheça o que vem dentro de um computador">
            <a:extLst>
              <a:ext uri="{FF2B5EF4-FFF2-40B4-BE49-F238E27FC236}">
                <a16:creationId xmlns:a16="http://schemas.microsoft.com/office/drawing/2014/main" id="{C4E20769-D092-6C62-7AC8-DC1B042F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20396" b="1921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F3A163-9C99-1D65-47CB-30E1F6C0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Hardware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097C56-079B-A11D-5ACC-A138A8D7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144" cy="40104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Responsáveis pela execução de comandos e tarefas em aparelhos eletrônicos, além de abrigar e carregar softwares no dispositivo.</a:t>
            </a: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conceito de hardware envolve qualquer componente físico que constitui um dispositivo eletrônico. </a:t>
            </a: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Em outras palavras, hardware consiste em qualquer item palpável (como processador ou memória RAM) usado na construção de um aparelho.</a:t>
            </a:r>
          </a:p>
        </p:txBody>
      </p:sp>
    </p:spTree>
    <p:extLst>
      <p:ext uri="{BB962C8B-B14F-4D97-AF65-F5344CB8AC3E}">
        <p14:creationId xmlns:p14="http://schemas.microsoft.com/office/powerpoint/2010/main" val="3851960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79" name="Rectangle 2867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B31C60-E073-42CC-961A-23C0C1C6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Interface (CLI)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EE9AB-04F6-40AB-E9F3-5F93BF11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Linha de comando</a:t>
            </a:r>
          </a:p>
        </p:txBody>
      </p:sp>
      <p:sp>
        <p:nvSpPr>
          <p:cNvPr id="28681" name="Freeform: Shape 2868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83" name="Freeform: Shape 2868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674" name="Picture 2" descr="Advantages and disadvantages of Command Line Interface (CLI) – IT Release">
            <a:extLst>
              <a:ext uri="{FF2B5EF4-FFF2-40B4-BE49-F238E27FC236}">
                <a16:creationId xmlns:a16="http://schemas.microsoft.com/office/drawing/2014/main" id="{2998AFAA-4445-3981-5F2D-7F365AE9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243" y="1764192"/>
            <a:ext cx="4939504" cy="2946669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5" name="Freeform: Shape 2868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687" name="Freeform: Shape 2868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89" name="Freeform: Shape 2868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691" name="Freeform: Shape 2869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93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12" name="Rectangle 2971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714" name="Group 297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715" name="Rectangle 297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16" name="Rectangle 297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17" name="Rectangle 297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9" name="Rectangle 297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48AEF8-5D03-251A-A317-2A7C233B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pt-BR" sz="4800"/>
              <a:t>CLI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0FB014-2F09-8307-0B36-21E34AE3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/>
              <a:t>Aprender linha de comando é importante porque ela oferece </a:t>
            </a:r>
            <a:r>
              <a:rPr lang="pt-BR" sz="2400" b="1"/>
              <a:t>maior controle sobre o sistema operacional</a:t>
            </a:r>
            <a:r>
              <a:rPr lang="pt-BR" sz="2400"/>
              <a:t>, permitindo acessar funções que muitas vezes não estão disponíveis na interface gráfica. </a:t>
            </a:r>
          </a:p>
          <a:p>
            <a:pPr marL="0" indent="0">
              <a:buNone/>
            </a:pPr>
            <a:endParaRPr lang="pt-BR" sz="2400"/>
          </a:p>
          <a:p>
            <a:pPr marL="0" indent="0">
              <a:buNone/>
            </a:pPr>
            <a:r>
              <a:rPr lang="pt-BR" sz="2400"/>
              <a:t>A CLI também é essencial para </a:t>
            </a:r>
            <a:r>
              <a:rPr lang="pt-BR" sz="2400" b="1"/>
              <a:t>administrar servidores e sistemas remotos</a:t>
            </a:r>
            <a:r>
              <a:rPr lang="pt-BR" sz="2400"/>
              <a:t>, já que muitos ambientes corporativos e de nuvem não possuem interface gráfica. </a:t>
            </a:r>
          </a:p>
          <a:p>
            <a:pPr marL="0" indent="0">
              <a:buNone/>
            </a:pPr>
            <a:endParaRPr lang="pt-BR" sz="2400"/>
          </a:p>
        </p:txBody>
      </p:sp>
      <p:cxnSp>
        <p:nvCxnSpPr>
          <p:cNvPr id="29721" name="Straight Connector 297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3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F8B26844-E2B6-9F5A-438A-859B52ACA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79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5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35" name="Straight Connector 30728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4B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4" name="Picture 4" descr="Hands On : Jobs on Map - Apps on Google Play">
            <a:extLst>
              <a:ext uri="{FF2B5EF4-FFF2-40B4-BE49-F238E27FC236}">
                <a16:creationId xmlns:a16="http://schemas.microsoft.com/office/drawing/2014/main" id="{1BCD644A-EC94-59D3-3F09-35E66ED1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123527"/>
            <a:ext cx="460480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1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242D98-8D2A-2481-39D7-86439DA4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pt-BR" sz="4800" b="1" dirty="0"/>
              <a:t>Professores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A6C47-50EE-DFC2-846D-49150610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648396" cy="3769834"/>
          </a:xfrm>
        </p:spPr>
        <p:txBody>
          <a:bodyPr anchor="ctr">
            <a:normAutofit/>
          </a:bodyPr>
          <a:lstStyle/>
          <a:p>
            <a:r>
              <a:rPr lang="pt-BR" sz="3600" dirty="0"/>
              <a:t>Cleiton S Dias</a:t>
            </a:r>
          </a:p>
          <a:p>
            <a:r>
              <a:rPr lang="pt-BR" sz="3600" dirty="0"/>
              <a:t>Thiago G </a:t>
            </a:r>
            <a:r>
              <a:rPr lang="pt-BR" sz="3600" dirty="0" err="1"/>
              <a:t>Pascotto</a:t>
            </a:r>
            <a:endParaRPr lang="pt-BR" sz="3600" dirty="0"/>
          </a:p>
        </p:txBody>
      </p:sp>
      <p:sp>
        <p:nvSpPr>
          <p:cNvPr id="14355" name="Rectangle 14346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ETEC UIRAPURU | Tecsesp | 2020">
            <a:extLst>
              <a:ext uri="{FF2B5EF4-FFF2-40B4-BE49-F238E27FC236}">
                <a16:creationId xmlns:a16="http://schemas.microsoft.com/office/drawing/2014/main" id="{304BB7AA-60EC-4F89-A70C-F741BC1A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9790" y="2178569"/>
            <a:ext cx="2402575" cy="250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7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Contatos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tec Uirapuru | Curso Técnico Gratuito (@etecuirapuru) • Instagram photos  and videos">
            <a:extLst>
              <a:ext uri="{FF2B5EF4-FFF2-40B4-BE49-F238E27FC236}">
                <a16:creationId xmlns:a16="http://schemas.microsoft.com/office/drawing/2014/main" id="{F6FFB49B-394A-9847-4833-CFE1869D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0" y="2291864"/>
            <a:ext cx="4167302" cy="4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4" name="Rectangle 616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4DEC2B-AB26-1A0B-D2F4-0D91E0E4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tx1">
                    <a:lumMod val="85000"/>
                    <a:lumOff val="15000"/>
                  </a:schemeClr>
                </a:solidFill>
              </a:rPr>
              <a:t>Software</a:t>
            </a:r>
          </a:p>
        </p:txBody>
      </p:sp>
      <p:pic>
        <p:nvPicPr>
          <p:cNvPr id="6148" name="Picture 4" descr="Modelo de tela do Whatsapp | Vetor Premium">
            <a:extLst>
              <a:ext uri="{FF2B5EF4-FFF2-40B4-BE49-F238E27FC236}">
                <a16:creationId xmlns:a16="http://schemas.microsoft.com/office/drawing/2014/main" id="{EDD857D4-1356-7A1B-E84D-F3788D4A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r="23053"/>
          <a:stretch>
            <a:fillRect/>
          </a:stretch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BA9E0B-FFD4-D6B9-99FF-8E406586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1864895"/>
            <a:ext cx="3810000" cy="449981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 para executar tarefas em dispositivos eletrônicos, </a:t>
            </a:r>
            <a:r>
              <a:rPr lang="pt-BR" sz="24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controlando o hardware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permitindo a interação com o usuário.</a:t>
            </a:r>
          </a:p>
          <a:p>
            <a:pPr marL="0" indent="0" algn="ctr">
              <a:buNone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é o conjunto de instruções que permite que dispositivos eletrônicos, como celulares e computadores, realizem tarefas. </a:t>
            </a:r>
          </a:p>
          <a:p>
            <a:pPr marL="0" indent="0" algn="ctr">
              <a:buNone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 faz a ponte entre o usuário e o hardware, garantindo que tudo funcione como esperado.</a:t>
            </a:r>
          </a:p>
          <a:p>
            <a:pPr marL="0" indent="0">
              <a:buNone/>
            </a:pPr>
            <a:endParaRPr lang="pt-B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 descr="Nova interface do Instagram excluirá a guia loja da tela principal do  aplicativo | Pixeld News - Notícias do Marketing Digital">
            <a:extLst>
              <a:ext uri="{FF2B5EF4-FFF2-40B4-BE49-F238E27FC236}">
                <a16:creationId xmlns:a16="http://schemas.microsoft.com/office/drawing/2014/main" id="{B2668AB5-93AD-CEBE-E2AE-43124363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2" r="-1" b="3170"/>
          <a:stretch>
            <a:fillRect/>
          </a:stretch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0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Hardware e Software: O que são e Qual a diferença entre eles?">
            <a:extLst>
              <a:ext uri="{FF2B5EF4-FFF2-40B4-BE49-F238E27FC236}">
                <a16:creationId xmlns:a16="http://schemas.microsoft.com/office/drawing/2014/main" id="{207CB544-46BF-321D-A62B-D6DC4373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5653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40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ardware e software: o que são, diferenças e exemplos - Toda Matéria">
            <a:extLst>
              <a:ext uri="{FF2B5EF4-FFF2-40B4-BE49-F238E27FC236}">
                <a16:creationId xmlns:a16="http://schemas.microsoft.com/office/drawing/2014/main" id="{45A91A34-4340-533E-36FF-F561D8CC4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68630"/>
            <a:ext cx="11277600" cy="59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0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DEC70-218A-947D-37D6-4AF7B018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pt-BR" dirty="0"/>
              <a:t>Sistema Operacional - Conceito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BCD1806-AD50-CD85-7847-2A1301307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4259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78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senho que mostra as camadas de um sistema operacional, sua posição e  relação com hardware e o modo usuário. Na camada acima há o modo usuário, que é composto pelas aplicações (como navegador web, reprodutor de música), a segunda camada é o programa de interface com o usuário. A terceira camada é o modo núcleo, que também é um software mas já faz parte do sistema operacional. Por fim há o hardware.">
            <a:extLst>
              <a:ext uri="{FF2B5EF4-FFF2-40B4-BE49-F238E27FC236}">
                <a16:creationId xmlns:a16="http://schemas.microsoft.com/office/drawing/2014/main" id="{C979CC50-B85A-4EE6-FA19-73A70BAA2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221" y="643466"/>
            <a:ext cx="1061155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26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1206</Words>
  <Application>Microsoft Office PowerPoint</Application>
  <PresentationFormat>Widescreen</PresentationFormat>
  <Paragraphs>150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Meiryo</vt:lpstr>
      <vt:lpstr>Aptos</vt:lpstr>
      <vt:lpstr>Aptos Display</vt:lpstr>
      <vt:lpstr>Arial</vt:lpstr>
      <vt:lpstr>Calibri</vt:lpstr>
      <vt:lpstr>Tema do Office</vt:lpstr>
      <vt:lpstr>Operação Software Aplicativo</vt:lpstr>
      <vt:lpstr>Sistemas Operacionais (S.O)</vt:lpstr>
      <vt:lpstr>Antes de seguirmos... </vt:lpstr>
      <vt:lpstr>Hardware</vt:lpstr>
      <vt:lpstr>Software</vt:lpstr>
      <vt:lpstr>Apresentação do PowerPoint</vt:lpstr>
      <vt:lpstr>Apresentação do PowerPoint</vt:lpstr>
      <vt:lpstr>Sistema Operacional - Conceito</vt:lpstr>
      <vt:lpstr>Apresentação do PowerPoint</vt:lpstr>
      <vt:lpstr>Objetivos S.O</vt:lpstr>
      <vt:lpstr>KERNEL</vt:lpstr>
      <vt:lpstr>KERNEL</vt:lpstr>
      <vt:lpstr>Tipos de Kernel</vt:lpstr>
      <vt:lpstr>Tipos de Sistemas Operacionais</vt:lpstr>
      <vt:lpstr>Monotarefa</vt:lpstr>
      <vt:lpstr>Multitarefas</vt:lpstr>
      <vt:lpstr>Monousuário</vt:lpstr>
      <vt:lpstr>Centralizados</vt:lpstr>
      <vt:lpstr>Distribuído</vt:lpstr>
      <vt:lpstr>Apresentação do PowerPoint</vt:lpstr>
      <vt:lpstr>S.O – Desktop </vt:lpstr>
      <vt:lpstr>Servidores</vt:lpstr>
      <vt:lpstr>Servidor</vt:lpstr>
      <vt:lpstr>DATACENTERS</vt:lpstr>
      <vt:lpstr>Apresentação do PowerPoint</vt:lpstr>
      <vt:lpstr>Apresentação do PowerPoint</vt:lpstr>
      <vt:lpstr>Apresentação do PowerPoint</vt:lpstr>
      <vt:lpstr>Embarcados</vt:lpstr>
      <vt:lpstr>Dúvidas?</vt:lpstr>
      <vt:lpstr>Casos de Uso de Alguns S.Os</vt:lpstr>
      <vt:lpstr>Windows</vt:lpstr>
      <vt:lpstr>Linux</vt:lpstr>
      <vt:lpstr>Android</vt:lpstr>
      <vt:lpstr>IOS</vt:lpstr>
      <vt:lpstr>UNIX</vt:lpstr>
      <vt:lpstr>Apresentação do PowerPoint</vt:lpstr>
      <vt:lpstr>Sistemas de Arquivos</vt:lpstr>
      <vt:lpstr>Windows</vt:lpstr>
      <vt:lpstr>Linux/UNIX</vt:lpstr>
      <vt:lpstr>Command Line Interface (CLI)</vt:lpstr>
      <vt:lpstr>CLI</vt:lpstr>
      <vt:lpstr>Apresentação do PowerPoint</vt:lpstr>
      <vt:lpstr>Apresentação do PowerPoint</vt:lpstr>
      <vt:lpstr>Professores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da Silva Dias</cp:lastModifiedBy>
  <cp:revision>21</cp:revision>
  <dcterms:created xsi:type="dcterms:W3CDTF">2025-04-03T17:31:58Z</dcterms:created>
  <dcterms:modified xsi:type="dcterms:W3CDTF">2025-08-26T00:32:46Z</dcterms:modified>
</cp:coreProperties>
</file>